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3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10.xml" ContentType="application/vnd.openxmlformats-officedocument.presentationml.slide+xml"/>
  <Override PartName="/ppt/slides/slide18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.xml" ContentType="application/vnd.openxmlformats-officedocument.presentationml.slide+xml"/>
  <Override PartName="/ppt/slides/slide14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5.xml" ContentType="application/vnd.openxmlformats-officedocument.presentationml.slide+xml"/>
  <Override PartName="/ppt/notesSlides/notesSlide5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3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73" r:id="rId2"/>
    <p:sldId id="283" r:id="rId3"/>
    <p:sldId id="296" r:id="rId4"/>
    <p:sldId id="309" r:id="rId5"/>
    <p:sldId id="304" r:id="rId6"/>
    <p:sldId id="305" r:id="rId7"/>
    <p:sldId id="311" r:id="rId8"/>
    <p:sldId id="297" r:id="rId9"/>
    <p:sldId id="287" r:id="rId10"/>
    <p:sldId id="310" r:id="rId11"/>
    <p:sldId id="303" r:id="rId12"/>
    <p:sldId id="290" r:id="rId13"/>
    <p:sldId id="307" r:id="rId14"/>
    <p:sldId id="308" r:id="rId15"/>
    <p:sldId id="275" r:id="rId16"/>
    <p:sldId id="281" r:id="rId17"/>
    <p:sldId id="288" r:id="rId18"/>
    <p:sldId id="284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0" autoAdjust="0"/>
    <p:restoredTop sz="93979" autoAdjust="0"/>
  </p:normalViewPr>
  <p:slideViewPr>
    <p:cSldViewPr snapToGrid="0">
      <p:cViewPr varScale="1">
        <p:scale>
          <a:sx n="65" d="100"/>
          <a:sy n="65" d="100"/>
        </p:scale>
        <p:origin x="648" y="40"/>
      </p:cViewPr>
      <p:guideLst/>
    </p:cSldViewPr>
  </p:slideViewPr>
  <p:outlineViewPr>
    <p:cViewPr>
      <p:scale>
        <a:sx n="33" d="100"/>
        <a:sy n="33" d="100"/>
      </p:scale>
      <p:origin x="0" y="-229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ustomXml" Target="../customXml/item2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Relationship Id="rId27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T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1BA0E5-DC28-4FA4-9F87-5364A937DB61}" type="datetimeFigureOut">
              <a:rPr lang="en-TT" smtClean="0"/>
              <a:t>17/08/2022</a:t>
            </a:fld>
            <a:endParaRPr lang="en-T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T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T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T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882D22-ADE2-40F7-AEDD-4561B5B1FAB8}" type="slidenum">
              <a:rPr lang="en-TT" smtClean="0"/>
              <a:t>‹#›</a:t>
            </a:fld>
            <a:endParaRPr lang="en-TT"/>
          </a:p>
        </p:txBody>
      </p:sp>
    </p:spTree>
    <p:extLst>
      <p:ext uri="{BB962C8B-B14F-4D97-AF65-F5344CB8AC3E}">
        <p14:creationId xmlns:p14="http://schemas.microsoft.com/office/powerpoint/2010/main" val="37637638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029" dirty="0" smtClean="0"/>
              <a:t>1.5-2.5lbs per day, waste diversion,</a:t>
            </a:r>
            <a:r>
              <a:rPr lang="en-029" baseline="0" dirty="0" smtClean="0"/>
              <a:t> 100% recovery, </a:t>
            </a:r>
            <a:endParaRPr lang="en-T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882D22-ADE2-40F7-AEDD-4561B5B1FAB8}" type="slidenum">
              <a:rPr lang="en-TT" smtClean="0"/>
              <a:t>2</a:t>
            </a:fld>
            <a:endParaRPr lang="en-TT"/>
          </a:p>
        </p:txBody>
      </p:sp>
    </p:spTree>
    <p:extLst>
      <p:ext uri="{BB962C8B-B14F-4D97-AF65-F5344CB8AC3E}">
        <p14:creationId xmlns:p14="http://schemas.microsoft.com/office/powerpoint/2010/main" val="18501417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029" dirty="0" smtClean="0"/>
              <a:t>24-48 hrs, 10lbs</a:t>
            </a:r>
            <a:r>
              <a:rPr lang="en-029" baseline="0" dirty="0" smtClean="0"/>
              <a:t> per day, batch system, continuous, </a:t>
            </a:r>
            <a:endParaRPr lang="en-T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882D22-ADE2-40F7-AEDD-4561B5B1FAB8}" type="slidenum">
              <a:rPr lang="en-TT" smtClean="0"/>
              <a:t>3</a:t>
            </a:fld>
            <a:endParaRPr lang="en-TT"/>
          </a:p>
        </p:txBody>
      </p:sp>
    </p:spTree>
    <p:extLst>
      <p:ext uri="{BB962C8B-B14F-4D97-AF65-F5344CB8AC3E}">
        <p14:creationId xmlns:p14="http://schemas.microsoft.com/office/powerpoint/2010/main" val="20257629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029" dirty="0" smtClean="0"/>
              <a:t>Ruminants, non-ruminants, grasses, trees, vegetables, fruits</a:t>
            </a:r>
            <a:endParaRPr lang="en-T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882D22-ADE2-40F7-AEDD-4561B5B1FAB8}" type="slidenum">
              <a:rPr lang="en-TT" smtClean="0"/>
              <a:t>8</a:t>
            </a:fld>
            <a:endParaRPr lang="en-TT"/>
          </a:p>
        </p:txBody>
      </p:sp>
    </p:spTree>
    <p:extLst>
      <p:ext uri="{BB962C8B-B14F-4D97-AF65-F5344CB8AC3E}">
        <p14:creationId xmlns:p14="http://schemas.microsoft.com/office/powerpoint/2010/main" val="41737901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029" dirty="0" smtClean="0"/>
              <a:t>Circular</a:t>
            </a:r>
            <a:r>
              <a:rPr lang="en-029" baseline="0" dirty="0" smtClean="0"/>
              <a:t> agriculture l</a:t>
            </a:r>
            <a:r>
              <a:rPr lang="en-029" dirty="0" smtClean="0"/>
              <a:t>ogistics</a:t>
            </a:r>
            <a:r>
              <a:rPr lang="en-029" baseline="0" dirty="0" smtClean="0"/>
              <a:t> and </a:t>
            </a:r>
            <a:r>
              <a:rPr lang="en-029" dirty="0" smtClean="0"/>
              <a:t>design, schedule,</a:t>
            </a:r>
            <a:r>
              <a:rPr lang="en-029" baseline="0" dirty="0" smtClean="0"/>
              <a:t> tools, technique, monitor, record, limited labour, </a:t>
            </a:r>
            <a:endParaRPr lang="en-T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882D22-ADE2-40F7-AEDD-4561B5B1FAB8}" type="slidenum">
              <a:rPr lang="en-TT" smtClean="0"/>
              <a:t>9</a:t>
            </a:fld>
            <a:endParaRPr lang="en-TT"/>
          </a:p>
        </p:txBody>
      </p:sp>
    </p:spTree>
    <p:extLst>
      <p:ext uri="{BB962C8B-B14F-4D97-AF65-F5344CB8AC3E}">
        <p14:creationId xmlns:p14="http://schemas.microsoft.com/office/powerpoint/2010/main" val="41737790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T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882D22-ADE2-40F7-AEDD-4561B5B1FAB8}" type="slidenum">
              <a:rPr lang="en-TT" smtClean="0"/>
              <a:t>11</a:t>
            </a:fld>
            <a:endParaRPr lang="en-TT"/>
          </a:p>
        </p:txBody>
      </p:sp>
    </p:spTree>
    <p:extLst>
      <p:ext uri="{BB962C8B-B14F-4D97-AF65-F5344CB8AC3E}">
        <p14:creationId xmlns:p14="http://schemas.microsoft.com/office/powerpoint/2010/main" val="6744015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029" dirty="0" smtClean="0"/>
              <a:t>Loss factor 20-50%,</a:t>
            </a:r>
            <a:r>
              <a:rPr lang="en-029" baseline="0" dirty="0" smtClean="0"/>
              <a:t> bulking biomass, sifting, soil pan, drainage, organisms, ingredient, </a:t>
            </a:r>
            <a:endParaRPr lang="en-T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882D22-ADE2-40F7-AEDD-4561B5B1FAB8}" type="slidenum">
              <a:rPr lang="en-TT" smtClean="0"/>
              <a:t>12</a:t>
            </a:fld>
            <a:endParaRPr lang="en-TT"/>
          </a:p>
        </p:txBody>
      </p:sp>
    </p:spTree>
    <p:extLst>
      <p:ext uri="{BB962C8B-B14F-4D97-AF65-F5344CB8AC3E}">
        <p14:creationId xmlns:p14="http://schemas.microsoft.com/office/powerpoint/2010/main" val="16034589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029" dirty="0" smtClean="0"/>
              <a:t>Weather, stockpile, drainage,</a:t>
            </a:r>
            <a:r>
              <a:rPr lang="en-029" baseline="0" dirty="0" smtClean="0"/>
              <a:t> cover, </a:t>
            </a:r>
            <a:r>
              <a:rPr lang="en-029" baseline="0" dirty="0" err="1" smtClean="0"/>
              <a:t>airate</a:t>
            </a:r>
            <a:r>
              <a:rPr lang="en-029" baseline="0" dirty="0" smtClean="0"/>
              <a:t>, moisture, storage, </a:t>
            </a:r>
            <a:endParaRPr lang="en-T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882D22-ADE2-40F7-AEDD-4561B5B1FAB8}" type="slidenum">
              <a:rPr lang="en-TT" smtClean="0"/>
              <a:t>16</a:t>
            </a:fld>
            <a:endParaRPr lang="en-TT"/>
          </a:p>
        </p:txBody>
      </p:sp>
    </p:spTree>
    <p:extLst>
      <p:ext uri="{BB962C8B-B14F-4D97-AF65-F5344CB8AC3E}">
        <p14:creationId xmlns:p14="http://schemas.microsoft.com/office/powerpoint/2010/main" val="715538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029" dirty="0" smtClean="0"/>
              <a:t>Principles</a:t>
            </a:r>
            <a:r>
              <a:rPr lang="en-029" baseline="0" dirty="0" smtClean="0"/>
              <a:t> temperature monitor </a:t>
            </a:r>
            <a:endParaRPr lang="en-T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882D22-ADE2-40F7-AEDD-4561B5B1FAB8}" type="slidenum">
              <a:rPr lang="en-TT" smtClean="0"/>
              <a:t>17</a:t>
            </a:fld>
            <a:endParaRPr lang="en-TT"/>
          </a:p>
        </p:txBody>
      </p:sp>
    </p:spTree>
    <p:extLst>
      <p:ext uri="{BB962C8B-B14F-4D97-AF65-F5344CB8AC3E}">
        <p14:creationId xmlns:p14="http://schemas.microsoft.com/office/powerpoint/2010/main" val="21670749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T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T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C8004-6BA1-44F0-87C3-6F093FD909B6}" type="datetimeFigureOut">
              <a:rPr lang="en-TT" smtClean="0"/>
              <a:t>17/08/2022</a:t>
            </a:fld>
            <a:endParaRPr lang="en-T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73480-009B-4185-8257-5BBDADF50E78}" type="slidenum">
              <a:rPr lang="en-TT" smtClean="0"/>
              <a:t>‹#›</a:t>
            </a:fld>
            <a:endParaRPr lang="en-TT"/>
          </a:p>
        </p:txBody>
      </p:sp>
    </p:spTree>
    <p:extLst>
      <p:ext uri="{BB962C8B-B14F-4D97-AF65-F5344CB8AC3E}">
        <p14:creationId xmlns:p14="http://schemas.microsoft.com/office/powerpoint/2010/main" val="3153686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T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T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C8004-6BA1-44F0-87C3-6F093FD909B6}" type="datetimeFigureOut">
              <a:rPr lang="en-TT" smtClean="0"/>
              <a:t>17/08/2022</a:t>
            </a:fld>
            <a:endParaRPr lang="en-T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73480-009B-4185-8257-5BBDADF50E78}" type="slidenum">
              <a:rPr lang="en-TT" smtClean="0"/>
              <a:t>‹#›</a:t>
            </a:fld>
            <a:endParaRPr lang="en-TT"/>
          </a:p>
        </p:txBody>
      </p:sp>
    </p:spTree>
    <p:extLst>
      <p:ext uri="{BB962C8B-B14F-4D97-AF65-F5344CB8AC3E}">
        <p14:creationId xmlns:p14="http://schemas.microsoft.com/office/powerpoint/2010/main" val="1100020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T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T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C8004-6BA1-44F0-87C3-6F093FD909B6}" type="datetimeFigureOut">
              <a:rPr lang="en-TT" smtClean="0"/>
              <a:t>17/08/2022</a:t>
            </a:fld>
            <a:endParaRPr lang="en-T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73480-009B-4185-8257-5BBDADF50E78}" type="slidenum">
              <a:rPr lang="en-TT" smtClean="0"/>
              <a:t>‹#›</a:t>
            </a:fld>
            <a:endParaRPr lang="en-TT"/>
          </a:p>
        </p:txBody>
      </p:sp>
    </p:spTree>
    <p:extLst>
      <p:ext uri="{BB962C8B-B14F-4D97-AF65-F5344CB8AC3E}">
        <p14:creationId xmlns:p14="http://schemas.microsoft.com/office/powerpoint/2010/main" val="22735901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T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T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C8004-6BA1-44F0-87C3-6F093FD909B6}" type="datetimeFigureOut">
              <a:rPr lang="en-TT" smtClean="0"/>
              <a:t>17/08/2022</a:t>
            </a:fld>
            <a:endParaRPr lang="en-T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73480-009B-4185-8257-5BBDADF50E78}" type="slidenum">
              <a:rPr lang="en-TT" smtClean="0"/>
              <a:t>‹#›</a:t>
            </a:fld>
            <a:endParaRPr lang="en-TT"/>
          </a:p>
        </p:txBody>
      </p:sp>
    </p:spTree>
    <p:extLst>
      <p:ext uri="{BB962C8B-B14F-4D97-AF65-F5344CB8AC3E}">
        <p14:creationId xmlns:p14="http://schemas.microsoft.com/office/powerpoint/2010/main" val="34214340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T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C8004-6BA1-44F0-87C3-6F093FD909B6}" type="datetimeFigureOut">
              <a:rPr lang="en-TT" smtClean="0"/>
              <a:t>17/08/2022</a:t>
            </a:fld>
            <a:endParaRPr lang="en-T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73480-009B-4185-8257-5BBDADF50E78}" type="slidenum">
              <a:rPr lang="en-TT" smtClean="0"/>
              <a:t>‹#›</a:t>
            </a:fld>
            <a:endParaRPr lang="en-TT"/>
          </a:p>
        </p:txBody>
      </p:sp>
    </p:spTree>
    <p:extLst>
      <p:ext uri="{BB962C8B-B14F-4D97-AF65-F5344CB8AC3E}">
        <p14:creationId xmlns:p14="http://schemas.microsoft.com/office/powerpoint/2010/main" val="3455866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T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T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T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C8004-6BA1-44F0-87C3-6F093FD909B6}" type="datetimeFigureOut">
              <a:rPr lang="en-TT" smtClean="0"/>
              <a:t>17/08/2022</a:t>
            </a:fld>
            <a:endParaRPr lang="en-T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73480-009B-4185-8257-5BBDADF50E78}" type="slidenum">
              <a:rPr lang="en-TT" smtClean="0"/>
              <a:t>‹#›</a:t>
            </a:fld>
            <a:endParaRPr lang="en-TT"/>
          </a:p>
        </p:txBody>
      </p:sp>
    </p:spTree>
    <p:extLst>
      <p:ext uri="{BB962C8B-B14F-4D97-AF65-F5344CB8AC3E}">
        <p14:creationId xmlns:p14="http://schemas.microsoft.com/office/powerpoint/2010/main" val="1543781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T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T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T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C8004-6BA1-44F0-87C3-6F093FD909B6}" type="datetimeFigureOut">
              <a:rPr lang="en-TT" smtClean="0"/>
              <a:t>17/08/2022</a:t>
            </a:fld>
            <a:endParaRPr lang="en-T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73480-009B-4185-8257-5BBDADF50E78}" type="slidenum">
              <a:rPr lang="en-TT" smtClean="0"/>
              <a:t>‹#›</a:t>
            </a:fld>
            <a:endParaRPr lang="en-TT"/>
          </a:p>
        </p:txBody>
      </p:sp>
    </p:spTree>
    <p:extLst>
      <p:ext uri="{BB962C8B-B14F-4D97-AF65-F5344CB8AC3E}">
        <p14:creationId xmlns:p14="http://schemas.microsoft.com/office/powerpoint/2010/main" val="16826707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T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C8004-6BA1-44F0-87C3-6F093FD909B6}" type="datetimeFigureOut">
              <a:rPr lang="en-TT" smtClean="0"/>
              <a:t>17/08/2022</a:t>
            </a:fld>
            <a:endParaRPr lang="en-T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73480-009B-4185-8257-5BBDADF50E78}" type="slidenum">
              <a:rPr lang="en-TT" smtClean="0"/>
              <a:t>‹#›</a:t>
            </a:fld>
            <a:endParaRPr lang="en-TT"/>
          </a:p>
        </p:txBody>
      </p:sp>
    </p:spTree>
    <p:extLst>
      <p:ext uri="{BB962C8B-B14F-4D97-AF65-F5344CB8AC3E}">
        <p14:creationId xmlns:p14="http://schemas.microsoft.com/office/powerpoint/2010/main" val="19583945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C8004-6BA1-44F0-87C3-6F093FD909B6}" type="datetimeFigureOut">
              <a:rPr lang="en-TT" smtClean="0"/>
              <a:t>17/08/2022</a:t>
            </a:fld>
            <a:endParaRPr lang="en-T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73480-009B-4185-8257-5BBDADF50E78}" type="slidenum">
              <a:rPr lang="en-TT" smtClean="0"/>
              <a:t>‹#›</a:t>
            </a:fld>
            <a:endParaRPr lang="en-TT"/>
          </a:p>
        </p:txBody>
      </p:sp>
    </p:spTree>
    <p:extLst>
      <p:ext uri="{BB962C8B-B14F-4D97-AF65-F5344CB8AC3E}">
        <p14:creationId xmlns:p14="http://schemas.microsoft.com/office/powerpoint/2010/main" val="27904734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T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T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C8004-6BA1-44F0-87C3-6F093FD909B6}" type="datetimeFigureOut">
              <a:rPr lang="en-TT" smtClean="0"/>
              <a:t>17/08/2022</a:t>
            </a:fld>
            <a:endParaRPr lang="en-T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73480-009B-4185-8257-5BBDADF50E78}" type="slidenum">
              <a:rPr lang="en-TT" smtClean="0"/>
              <a:t>‹#›</a:t>
            </a:fld>
            <a:endParaRPr lang="en-TT"/>
          </a:p>
        </p:txBody>
      </p:sp>
    </p:spTree>
    <p:extLst>
      <p:ext uri="{BB962C8B-B14F-4D97-AF65-F5344CB8AC3E}">
        <p14:creationId xmlns:p14="http://schemas.microsoft.com/office/powerpoint/2010/main" val="124478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T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T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C8004-6BA1-44F0-87C3-6F093FD909B6}" type="datetimeFigureOut">
              <a:rPr lang="en-TT" smtClean="0"/>
              <a:t>17/08/2022</a:t>
            </a:fld>
            <a:endParaRPr lang="en-T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73480-009B-4185-8257-5BBDADF50E78}" type="slidenum">
              <a:rPr lang="en-TT" smtClean="0"/>
              <a:t>‹#›</a:t>
            </a:fld>
            <a:endParaRPr lang="en-TT"/>
          </a:p>
        </p:txBody>
      </p:sp>
    </p:spTree>
    <p:extLst>
      <p:ext uri="{BB962C8B-B14F-4D97-AF65-F5344CB8AC3E}">
        <p14:creationId xmlns:p14="http://schemas.microsoft.com/office/powerpoint/2010/main" val="4015274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T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T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DC8004-6BA1-44F0-87C3-6F093FD909B6}" type="datetimeFigureOut">
              <a:rPr lang="en-TT" smtClean="0"/>
              <a:t>17/08/2022</a:t>
            </a:fld>
            <a:endParaRPr lang="en-T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T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473480-009B-4185-8257-5BBDADF50E78}" type="slidenum">
              <a:rPr lang="en-TT" smtClean="0"/>
              <a:t>‹#›</a:t>
            </a:fld>
            <a:endParaRPr lang="en-TT"/>
          </a:p>
        </p:txBody>
      </p:sp>
    </p:spTree>
    <p:extLst>
      <p:ext uri="{BB962C8B-B14F-4D97-AF65-F5344CB8AC3E}">
        <p14:creationId xmlns:p14="http://schemas.microsoft.com/office/powerpoint/2010/main" val="590849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699819"/>
            <a:ext cx="10515600" cy="724936"/>
          </a:xfrm>
        </p:spPr>
        <p:txBody>
          <a:bodyPr>
            <a:normAutofit fontScale="90000"/>
          </a:bodyPr>
          <a:lstStyle/>
          <a:p>
            <a:r>
              <a:rPr lang="en-029" sz="2000" dirty="0" smtClean="0"/>
              <a:t>			</a:t>
            </a:r>
            <a:r>
              <a:rPr lang="en-029" sz="2000" b="1" dirty="0" smtClean="0"/>
              <a:t>		</a:t>
            </a:r>
            <a:r>
              <a:rPr lang="en-029" sz="2700" b="1" dirty="0" smtClean="0">
                <a:solidFill>
                  <a:schemeClr val="bg1">
                    <a:lumMod val="50000"/>
                  </a:schemeClr>
                </a:solidFill>
              </a:rPr>
              <a:t>Mario Lewis </a:t>
            </a:r>
            <a:r>
              <a:rPr lang="en-029" sz="2000" b="1" dirty="0" smtClean="0"/>
              <a:t/>
            </a:r>
            <a:br>
              <a:rPr lang="en-029" sz="2000" b="1" dirty="0" smtClean="0"/>
            </a:br>
            <a:r>
              <a:rPr lang="en-029" sz="2000" b="1" dirty="0"/>
              <a:t>	</a:t>
            </a:r>
            <a:r>
              <a:rPr lang="en-029" sz="2000" b="1" dirty="0" smtClean="0"/>
              <a:t>         </a:t>
            </a:r>
            <a:br>
              <a:rPr lang="en-029" sz="2000" b="1" dirty="0" smtClean="0"/>
            </a:br>
            <a:r>
              <a:rPr lang="en-029" sz="2000" b="1" dirty="0"/>
              <a:t>	</a:t>
            </a:r>
            <a:r>
              <a:rPr lang="en-029" sz="2000" b="1" dirty="0" smtClean="0"/>
              <a:t>	</a:t>
            </a:r>
            <a:r>
              <a:rPr lang="en-029" sz="2000" b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029" sz="2200" b="1" dirty="0" smtClean="0">
                <a:solidFill>
                  <a:schemeClr val="accent2"/>
                </a:solidFill>
              </a:rPr>
              <a:t>International Network of Innovative Partners for Sustainable Intelligent Systems </a:t>
            </a:r>
            <a:r>
              <a:rPr lang="en-TT" sz="2000" b="1" dirty="0">
                <a:solidFill>
                  <a:schemeClr val="accent2"/>
                </a:solidFill>
              </a:rPr>
              <a:t/>
            </a:r>
            <a:br>
              <a:rPr lang="en-TT" sz="2000" b="1" dirty="0">
                <a:solidFill>
                  <a:schemeClr val="accent2"/>
                </a:solidFill>
              </a:rPr>
            </a:br>
            <a:r>
              <a:rPr lang="en-TT" sz="2000" b="1" dirty="0" smtClean="0">
                <a:solidFill>
                  <a:schemeClr val="accent2"/>
                </a:solidFill>
              </a:rPr>
              <a:t>					   </a:t>
            </a:r>
            <a:r>
              <a:rPr lang="en-TT" sz="2700" b="1" dirty="0" smtClean="0">
                <a:solidFill>
                  <a:schemeClr val="accent2"/>
                </a:solidFill>
              </a:rPr>
              <a:t>   </a:t>
            </a:r>
            <a:r>
              <a:rPr lang="en-TT" sz="2700" b="1" dirty="0" err="1" smtClean="0">
                <a:solidFill>
                  <a:schemeClr val="accent2"/>
                </a:solidFill>
              </a:rPr>
              <a:t>Inipsis</a:t>
            </a:r>
            <a:endParaRPr lang="en-TT" sz="2700" b="1" dirty="0">
              <a:solidFill>
                <a:schemeClr val="accent2"/>
              </a:solidFill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0257" y="215756"/>
            <a:ext cx="3105549" cy="4169431"/>
          </a:xfrm>
        </p:spPr>
      </p:pic>
    </p:spTree>
    <p:extLst>
      <p:ext uri="{BB962C8B-B14F-4D97-AF65-F5344CB8AC3E}">
        <p14:creationId xmlns:p14="http://schemas.microsoft.com/office/powerpoint/2010/main" val="387133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TT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916" y="906859"/>
            <a:ext cx="5181600" cy="3490762"/>
          </a:xfrm>
        </p:spPr>
      </p:pic>
      <p:pic>
        <p:nvPicPr>
          <p:cNvPr id="6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3484" y="906859"/>
            <a:ext cx="5181600" cy="4062159"/>
          </a:xfrm>
        </p:spPr>
      </p:pic>
      <p:sp>
        <p:nvSpPr>
          <p:cNvPr id="7" name="Rectangle 6"/>
          <p:cNvSpPr/>
          <p:nvPr/>
        </p:nvSpPr>
        <p:spPr>
          <a:xfrm>
            <a:off x="7374451" y="5847707"/>
            <a:ext cx="29990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029" b="1" dirty="0">
                <a:solidFill>
                  <a:schemeClr val="accent2"/>
                </a:solidFill>
              </a:rPr>
              <a:t>	</a:t>
            </a:r>
            <a:r>
              <a:rPr lang="en-029" b="1" dirty="0" smtClean="0">
                <a:solidFill>
                  <a:schemeClr val="accent2"/>
                </a:solidFill>
              </a:rPr>
              <a:t>	Static pile </a:t>
            </a:r>
            <a:endParaRPr lang="en-TT" dirty="0">
              <a:solidFill>
                <a:schemeClr val="accent2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63561" y="5847707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029" b="1" dirty="0">
                <a:solidFill>
                  <a:schemeClr val="accent2"/>
                </a:solidFill>
              </a:rPr>
              <a:t>On-farm audit: material mapping, consistency, quantity, quality </a:t>
            </a:r>
            <a:endParaRPr lang="en-TT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1044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5050" y="2698029"/>
            <a:ext cx="10515600" cy="2852737"/>
          </a:xfrm>
        </p:spPr>
        <p:txBody>
          <a:bodyPr>
            <a:noAutofit/>
          </a:bodyPr>
          <a:lstStyle/>
          <a:p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/>
              <a:t/>
            </a:r>
            <a:br>
              <a:rPr lang="en-US" sz="4400" dirty="0"/>
            </a:b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b="1" dirty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US" sz="4400" b="1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44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sz="4400" b="1" dirty="0" smtClean="0">
                <a:solidFill>
                  <a:schemeClr val="bg1">
                    <a:lumMod val="50000"/>
                  </a:schemeClr>
                </a:solidFill>
              </a:rPr>
              <a:t>ourly rate 		= 		$000.00</a:t>
            </a:r>
            <a:r>
              <a:rPr lang="en-US" sz="4400" b="1" dirty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US" sz="4400" b="1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4400" b="1" dirty="0" smtClean="0">
                <a:solidFill>
                  <a:schemeClr val="bg1">
                    <a:lumMod val="50000"/>
                  </a:schemeClr>
                </a:solidFill>
              </a:rPr>
              <a:t>Daily rate 		= 		$000.00</a:t>
            </a:r>
            <a:r>
              <a:rPr lang="en-US" sz="4400" b="1" dirty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US" sz="4400" b="1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4400" b="1" dirty="0">
                <a:solidFill>
                  <a:schemeClr val="bg1">
                    <a:lumMod val="50000"/>
                  </a:schemeClr>
                </a:solidFill>
              </a:rPr>
              <a:t>3-cubic feet </a:t>
            </a:r>
            <a:r>
              <a:rPr lang="en-US" sz="4400" b="1" dirty="0" smtClean="0">
                <a:solidFill>
                  <a:schemeClr val="bg1">
                    <a:lumMod val="50000"/>
                  </a:schemeClr>
                </a:solidFill>
              </a:rPr>
              <a:t>		= 		1 </a:t>
            </a:r>
            <a:r>
              <a:rPr lang="en-US" sz="4400" b="1" dirty="0">
                <a:solidFill>
                  <a:schemeClr val="bg1">
                    <a:lumMod val="50000"/>
                  </a:schemeClr>
                </a:solidFill>
              </a:rPr>
              <a:t>barrow</a:t>
            </a:r>
            <a:br>
              <a:rPr lang="en-US" sz="4400" b="1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4400" b="1" dirty="0">
                <a:solidFill>
                  <a:schemeClr val="bg1">
                    <a:lumMod val="50000"/>
                  </a:schemeClr>
                </a:solidFill>
              </a:rPr>
              <a:t>20-barrows </a:t>
            </a:r>
            <a:r>
              <a:rPr lang="en-US" sz="4400" b="1" dirty="0" smtClean="0">
                <a:solidFill>
                  <a:schemeClr val="bg1">
                    <a:lumMod val="50000"/>
                  </a:schemeClr>
                </a:solidFill>
              </a:rPr>
              <a:t>		= 		60-cubic </a:t>
            </a:r>
            <a:r>
              <a:rPr lang="en-US" sz="4400" b="1" dirty="0">
                <a:solidFill>
                  <a:schemeClr val="bg1">
                    <a:lumMod val="50000"/>
                  </a:schemeClr>
                </a:solidFill>
              </a:rPr>
              <a:t>feet</a:t>
            </a:r>
            <a:br>
              <a:rPr lang="en-US" sz="4400" b="1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4400" b="1" dirty="0" smtClean="0">
                <a:solidFill>
                  <a:schemeClr val="bg1">
                    <a:lumMod val="50000"/>
                  </a:schemeClr>
                </a:solidFill>
              </a:rPr>
              <a:t>60 </a:t>
            </a:r>
            <a:r>
              <a:rPr lang="en-US" sz="4400" b="1" dirty="0">
                <a:solidFill>
                  <a:schemeClr val="bg1">
                    <a:lumMod val="50000"/>
                  </a:schemeClr>
                </a:solidFill>
              </a:rPr>
              <a:t>cubic </a:t>
            </a:r>
            <a:r>
              <a:rPr lang="en-US" sz="4400" b="1" dirty="0" smtClean="0">
                <a:solidFill>
                  <a:schemeClr val="bg1">
                    <a:lumMod val="50000"/>
                  </a:schemeClr>
                </a:solidFill>
              </a:rPr>
              <a:t>feet	= 		1-pile </a:t>
            </a:r>
            <a:r>
              <a:rPr lang="en-US" sz="4400" b="1" dirty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US" sz="4400" b="1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4400" b="1" dirty="0" smtClean="0">
                <a:solidFill>
                  <a:schemeClr val="bg1">
                    <a:lumMod val="50000"/>
                  </a:schemeClr>
                </a:solidFill>
              </a:rPr>
              <a:t>1 pile 			= 		$000.00</a:t>
            </a:r>
            <a:br>
              <a:rPr lang="en-US" sz="4400" b="1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4400" b="1" dirty="0" smtClean="0">
                <a:solidFill>
                  <a:schemeClr val="bg1">
                    <a:lumMod val="50000"/>
                  </a:schemeClr>
                </a:solidFill>
              </a:rPr>
              <a:t>1 </a:t>
            </a:r>
            <a:r>
              <a:rPr lang="en-US" sz="4400" b="1" dirty="0">
                <a:solidFill>
                  <a:schemeClr val="bg1">
                    <a:lumMod val="50000"/>
                  </a:schemeClr>
                </a:solidFill>
              </a:rPr>
              <a:t>cubic foot </a:t>
            </a:r>
            <a:r>
              <a:rPr lang="en-US" sz="4400" b="1" dirty="0" smtClean="0">
                <a:solidFill>
                  <a:schemeClr val="bg1">
                    <a:lumMod val="50000"/>
                  </a:schemeClr>
                </a:solidFill>
              </a:rPr>
              <a:t>		= 		$000.00</a:t>
            </a:r>
            <a:br>
              <a:rPr lang="en-US" sz="4400" b="1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4400" b="1" dirty="0" smtClean="0">
                <a:solidFill>
                  <a:schemeClr val="bg1">
                    <a:lumMod val="50000"/>
                  </a:schemeClr>
                </a:solidFill>
              </a:rPr>
              <a:t>Loss factor 		=		20-50%</a:t>
            </a:r>
            <a:endParaRPr lang="en-TT" sz="4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5754255"/>
            <a:ext cx="10515600" cy="335395"/>
          </a:xfrm>
        </p:spPr>
        <p:txBody>
          <a:bodyPr>
            <a:normAutofit fontScale="92500" lnSpcReduction="20000"/>
          </a:bodyPr>
          <a:lstStyle/>
          <a:p>
            <a:endParaRPr lang="en-029" dirty="0" smtClean="0"/>
          </a:p>
          <a:p>
            <a:endParaRPr lang="en-TT" dirty="0"/>
          </a:p>
        </p:txBody>
      </p:sp>
    </p:spTree>
    <p:extLst>
      <p:ext uri="{BB962C8B-B14F-4D97-AF65-F5344CB8AC3E}">
        <p14:creationId xmlns:p14="http://schemas.microsoft.com/office/powerpoint/2010/main" val="2399044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859677"/>
            <a:ext cx="10515600" cy="708916"/>
          </a:xfrm>
        </p:spPr>
        <p:txBody>
          <a:bodyPr>
            <a:normAutofit/>
          </a:bodyPr>
          <a:lstStyle/>
          <a:p>
            <a:r>
              <a:rPr lang="en-US" sz="2400" dirty="0" smtClean="0"/>
              <a:t>		</a:t>
            </a:r>
            <a:r>
              <a:rPr lang="en-US" sz="2400" b="1" dirty="0" smtClean="0">
                <a:solidFill>
                  <a:schemeClr val="accent2"/>
                </a:solidFill>
              </a:rPr>
              <a:t>End-product feasibility: waste type, quality </a:t>
            </a:r>
            <a:r>
              <a:rPr lang="en-US" sz="2400" b="1" dirty="0">
                <a:solidFill>
                  <a:schemeClr val="accent2"/>
                </a:solidFill>
              </a:rPr>
              <a:t>control, </a:t>
            </a:r>
            <a:r>
              <a:rPr lang="en-US" sz="2400" b="1" dirty="0" smtClean="0">
                <a:solidFill>
                  <a:schemeClr val="accent2"/>
                </a:solidFill>
              </a:rPr>
              <a:t>testing</a:t>
            </a:r>
            <a:endParaRPr lang="en-US" sz="2400" b="1" dirty="0">
              <a:solidFill>
                <a:schemeClr val="accent2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3956" y="587952"/>
            <a:ext cx="3524087" cy="4351338"/>
          </a:xfrm>
        </p:spPr>
      </p:pic>
    </p:spTree>
    <p:extLst>
      <p:ext uri="{BB962C8B-B14F-4D97-AF65-F5344CB8AC3E}">
        <p14:creationId xmlns:p14="http://schemas.microsoft.com/office/powerpoint/2010/main" val="1892886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TT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181" y="1690688"/>
            <a:ext cx="5181600" cy="4296080"/>
          </a:xfrm>
        </p:spPr>
      </p:pic>
      <p:pic>
        <p:nvPicPr>
          <p:cNvPr id="6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8697" y="1825625"/>
            <a:ext cx="3528605" cy="4351338"/>
          </a:xfrm>
        </p:spPr>
      </p:pic>
      <p:sp>
        <p:nvSpPr>
          <p:cNvPr id="7" name="Rectangle 6"/>
          <p:cNvSpPr/>
          <p:nvPr/>
        </p:nvSpPr>
        <p:spPr>
          <a:xfrm>
            <a:off x="2474004" y="5722063"/>
            <a:ext cx="29500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029" dirty="0">
                <a:solidFill>
                  <a:schemeClr val="accent2"/>
                </a:solidFill>
              </a:rPr>
              <a:t> </a:t>
            </a:r>
            <a:r>
              <a:rPr lang="en-029" sz="2400" b="1" dirty="0">
                <a:solidFill>
                  <a:schemeClr val="accent2"/>
                </a:solidFill>
              </a:rPr>
              <a:t>Seedling germination</a:t>
            </a:r>
            <a:endParaRPr lang="en-TT" sz="2400" dirty="0">
              <a:solidFill>
                <a:schemeClr val="accent2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408612" y="5617436"/>
            <a:ext cx="24314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029" dirty="0"/>
              <a:t>	</a:t>
            </a:r>
            <a:r>
              <a:rPr lang="en-029" sz="2400" b="1" dirty="0">
                <a:solidFill>
                  <a:schemeClr val="accent2"/>
                </a:solidFill>
              </a:rPr>
              <a:t>Root mass</a:t>
            </a:r>
            <a:endParaRPr lang="en-TT" sz="24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8229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TT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261" y="1690688"/>
            <a:ext cx="4841129" cy="4351338"/>
          </a:xfrm>
        </p:spPr>
      </p:pic>
      <p:pic>
        <p:nvPicPr>
          <p:cNvPr id="6" name="Content Placeholder 3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1546" y="1579818"/>
            <a:ext cx="3362208" cy="4351338"/>
          </a:xfrm>
        </p:spPr>
      </p:pic>
      <p:sp>
        <p:nvSpPr>
          <p:cNvPr id="7" name="Rectangle 6"/>
          <p:cNvSpPr/>
          <p:nvPr/>
        </p:nvSpPr>
        <p:spPr>
          <a:xfrm>
            <a:off x="2226414" y="5427095"/>
            <a:ext cx="30805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029" sz="2400" b="1" dirty="0">
                <a:solidFill>
                  <a:schemeClr val="accent2"/>
                </a:solidFill>
              </a:rPr>
              <a:t>Earthworm population</a:t>
            </a:r>
            <a:endParaRPr lang="en-TT" sz="2400" dirty="0">
              <a:solidFill>
                <a:schemeClr val="accent2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968453" y="5427095"/>
            <a:ext cx="31178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029" sz="2400" b="1" dirty="0" smtClean="0">
                <a:solidFill>
                  <a:schemeClr val="accent2"/>
                </a:solidFill>
              </a:rPr>
              <a:t>Water holding capacity</a:t>
            </a:r>
            <a:endParaRPr lang="en-TT" sz="24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487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4359564"/>
            <a:ext cx="10515600" cy="1025234"/>
          </a:xfrm>
        </p:spPr>
        <p:txBody>
          <a:bodyPr>
            <a:normAutofit/>
          </a:bodyPr>
          <a:lstStyle/>
          <a:p>
            <a:r>
              <a:rPr lang="en-US" sz="2400" dirty="0" smtClean="0"/>
              <a:t>			</a:t>
            </a:r>
            <a:r>
              <a:rPr lang="en-US" sz="2400" b="1" dirty="0" smtClean="0">
                <a:solidFill>
                  <a:schemeClr val="accent2"/>
                </a:solidFill>
              </a:rPr>
              <a:t>Challenges </a:t>
            </a:r>
            <a:r>
              <a:rPr lang="en-US" sz="2400" b="1" dirty="0">
                <a:solidFill>
                  <a:schemeClr val="accent2"/>
                </a:solidFill>
              </a:rPr>
              <a:t>and necessary measures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8160" y="686177"/>
            <a:ext cx="4715533" cy="3896269"/>
          </a:xfrm>
        </p:spPr>
      </p:pic>
    </p:spTree>
    <p:extLst>
      <p:ext uri="{BB962C8B-B14F-4D97-AF65-F5344CB8AC3E}">
        <p14:creationId xmlns:p14="http://schemas.microsoft.com/office/powerpoint/2010/main" val="1594991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1472" y="4839710"/>
            <a:ext cx="10515600" cy="1325563"/>
          </a:xfrm>
        </p:spPr>
        <p:txBody>
          <a:bodyPr/>
          <a:lstStyle/>
          <a:p>
            <a:r>
              <a:rPr lang="en-029" dirty="0" smtClean="0"/>
              <a:t>				</a:t>
            </a:r>
            <a:r>
              <a:rPr lang="en-029" sz="2400" b="1" dirty="0" smtClean="0">
                <a:solidFill>
                  <a:schemeClr val="accent2"/>
                </a:solidFill>
              </a:rPr>
              <a:t>Water Heat Air </a:t>
            </a:r>
            <a:r>
              <a:rPr lang="en-029" sz="2400" b="1" dirty="0">
                <a:solidFill>
                  <a:schemeClr val="accent2"/>
                </a:solidFill>
              </a:rPr>
              <a:t>T</a:t>
            </a:r>
            <a:r>
              <a:rPr lang="en-029" sz="2400" b="1" dirty="0" smtClean="0">
                <a:solidFill>
                  <a:schemeClr val="accent2"/>
                </a:solidFill>
              </a:rPr>
              <a:t>ime</a:t>
            </a:r>
            <a:endParaRPr lang="en-TT" sz="2400" b="1" dirty="0">
              <a:solidFill>
                <a:schemeClr val="accent2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5152" y="652606"/>
            <a:ext cx="6496967" cy="4351338"/>
          </a:xfrm>
        </p:spPr>
      </p:pic>
    </p:spTree>
    <p:extLst>
      <p:ext uri="{BB962C8B-B14F-4D97-AF65-F5344CB8AC3E}">
        <p14:creationId xmlns:p14="http://schemas.microsoft.com/office/powerpoint/2010/main" val="3618982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615708"/>
            <a:ext cx="10515600" cy="729674"/>
          </a:xfrm>
        </p:spPr>
        <p:txBody>
          <a:bodyPr>
            <a:normAutofit/>
          </a:bodyPr>
          <a:lstStyle/>
          <a:p>
            <a:r>
              <a:rPr lang="en-029" sz="2000" dirty="0" smtClean="0"/>
              <a:t>				</a:t>
            </a:r>
            <a:endParaRPr lang="en-TT" sz="20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9964" y="892752"/>
            <a:ext cx="4368799" cy="5147830"/>
          </a:xfrm>
        </p:spPr>
      </p:pic>
    </p:spTree>
    <p:extLst>
      <p:ext uri="{BB962C8B-B14F-4D97-AF65-F5344CB8AC3E}">
        <p14:creationId xmlns:p14="http://schemas.microsoft.com/office/powerpoint/2010/main" val="1214190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0854" y="4789343"/>
            <a:ext cx="10515600" cy="1325563"/>
          </a:xfrm>
        </p:spPr>
        <p:txBody>
          <a:bodyPr/>
          <a:lstStyle/>
          <a:p>
            <a:r>
              <a:rPr lang="en-029" dirty="0" smtClean="0"/>
              <a:t>			</a:t>
            </a:r>
            <a:r>
              <a:rPr lang="en-029" dirty="0"/>
              <a:t>	</a:t>
            </a:r>
            <a:r>
              <a:rPr lang="en-029" sz="3200" b="1" dirty="0" smtClean="0">
                <a:solidFill>
                  <a:schemeClr val="bg1">
                    <a:lumMod val="50000"/>
                  </a:schemeClr>
                </a:solidFill>
              </a:rPr>
              <a:t>Mario </a:t>
            </a:r>
            <a:r>
              <a:rPr lang="en-029" sz="3200" b="1" dirty="0" err="1" smtClean="0">
                <a:solidFill>
                  <a:schemeClr val="bg1">
                    <a:lumMod val="50000"/>
                  </a:schemeClr>
                </a:solidFill>
              </a:rPr>
              <a:t>lewis</a:t>
            </a:r>
            <a:r>
              <a:rPr lang="en-029" sz="3200" b="1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029" sz="3200" b="1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029" sz="3200" b="1" dirty="0">
                <a:solidFill>
                  <a:schemeClr val="bg1">
                    <a:lumMod val="50000"/>
                  </a:schemeClr>
                </a:solidFill>
              </a:rPr>
              <a:t>	</a:t>
            </a:r>
            <a:r>
              <a:rPr lang="en-029" sz="3200" b="1" dirty="0" smtClean="0">
                <a:solidFill>
                  <a:schemeClr val="bg1">
                    <a:lumMod val="50000"/>
                  </a:schemeClr>
                </a:solidFill>
              </a:rPr>
              <a:t>		</a:t>
            </a:r>
            <a:r>
              <a:rPr lang="en-029" sz="3200" b="1" dirty="0" smtClean="0">
                <a:solidFill>
                  <a:schemeClr val="accent2"/>
                </a:solidFill>
              </a:rPr>
              <a:t>crf.ideas@gmail.com</a:t>
            </a:r>
            <a:endParaRPr lang="en-TT" sz="3200" b="1" dirty="0">
              <a:solidFill>
                <a:schemeClr val="accent2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3283" y="624897"/>
            <a:ext cx="3676270" cy="4351338"/>
          </a:xfrm>
        </p:spPr>
      </p:pic>
    </p:spTree>
    <p:extLst>
      <p:ext uri="{BB962C8B-B14F-4D97-AF65-F5344CB8AC3E}">
        <p14:creationId xmlns:p14="http://schemas.microsoft.com/office/powerpoint/2010/main" val="1139184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436" y="4315146"/>
            <a:ext cx="10515600" cy="1099335"/>
          </a:xfrm>
        </p:spPr>
        <p:txBody>
          <a:bodyPr>
            <a:normAutofit/>
          </a:bodyPr>
          <a:lstStyle/>
          <a:p>
            <a:r>
              <a:rPr lang="en-US" sz="2000" dirty="0" smtClean="0"/>
              <a:t>	</a:t>
            </a:r>
            <a:r>
              <a:rPr lang="en-US" sz="2000" dirty="0">
                <a:solidFill>
                  <a:schemeClr val="accent2"/>
                </a:solidFill>
              </a:rPr>
              <a:t>	</a:t>
            </a:r>
            <a:r>
              <a:rPr lang="en-US" sz="2400" b="1" dirty="0" smtClean="0">
                <a:solidFill>
                  <a:schemeClr val="accent2"/>
                </a:solidFill>
              </a:rPr>
              <a:t>Food </a:t>
            </a:r>
            <a:r>
              <a:rPr lang="en-US" sz="2400" b="1" dirty="0">
                <a:solidFill>
                  <a:schemeClr val="accent2"/>
                </a:solidFill>
              </a:rPr>
              <a:t>waste recycling methods and technologies for households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532" y="194717"/>
            <a:ext cx="6211321" cy="4351338"/>
          </a:xfrm>
        </p:spPr>
      </p:pic>
    </p:spTree>
    <p:extLst>
      <p:ext uri="{BB962C8B-B14F-4D97-AF65-F5344CB8AC3E}">
        <p14:creationId xmlns:p14="http://schemas.microsoft.com/office/powerpoint/2010/main" val="2400831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TT" dirty="0"/>
          </a:p>
        </p:txBody>
      </p:sp>
      <p:pic>
        <p:nvPicPr>
          <p:cNvPr id="5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743" y="1959552"/>
            <a:ext cx="2886477" cy="4351338"/>
          </a:xfrm>
          <a:prstGeom prst="rect">
            <a:avLst/>
          </a:prstGeom>
        </p:spPr>
      </p:pic>
      <p:pic>
        <p:nvPicPr>
          <p:cNvPr id="6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7889" y="1959552"/>
            <a:ext cx="2886477" cy="4351338"/>
          </a:xfrm>
          <a:prstGeom prst="rect">
            <a:avLst/>
          </a:prstGeom>
        </p:spPr>
      </p:pic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8122" y="1959552"/>
            <a:ext cx="2927828" cy="4351338"/>
          </a:xfrm>
        </p:spPr>
      </p:pic>
    </p:spTree>
    <p:extLst>
      <p:ext uri="{BB962C8B-B14F-4D97-AF65-F5344CB8AC3E}">
        <p14:creationId xmlns:p14="http://schemas.microsoft.com/office/powerpoint/2010/main" val="2524782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TT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375634"/>
            <a:ext cx="5181600" cy="1251319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5786" y="2486607"/>
            <a:ext cx="4134427" cy="3029373"/>
          </a:xfrm>
        </p:spPr>
      </p:pic>
    </p:spTree>
    <p:extLst>
      <p:ext uri="{BB962C8B-B14F-4D97-AF65-F5344CB8AC3E}">
        <p14:creationId xmlns:p14="http://schemas.microsoft.com/office/powerpoint/2010/main" val="60172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TT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388394"/>
            <a:ext cx="5181600" cy="3225799"/>
          </a:xfrm>
        </p:spPr>
      </p:pic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8658" y="1825625"/>
            <a:ext cx="4588683" cy="4351338"/>
          </a:xfrm>
        </p:spPr>
      </p:pic>
    </p:spTree>
    <p:extLst>
      <p:ext uri="{BB962C8B-B14F-4D97-AF65-F5344CB8AC3E}">
        <p14:creationId xmlns:p14="http://schemas.microsoft.com/office/powerpoint/2010/main" val="1984243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TT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499412"/>
            <a:ext cx="5181600" cy="3003763"/>
          </a:xfrm>
        </p:spPr>
      </p:pic>
      <p:pic>
        <p:nvPicPr>
          <p:cNvPr id="8" name="Content Placeholder 7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940510"/>
            <a:ext cx="5181600" cy="4121568"/>
          </a:xfrm>
        </p:spPr>
      </p:pic>
    </p:spTree>
    <p:extLst>
      <p:ext uri="{BB962C8B-B14F-4D97-AF65-F5344CB8AC3E}">
        <p14:creationId xmlns:p14="http://schemas.microsoft.com/office/powerpoint/2010/main" val="1403102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76899A-5B1C-4F72-94F9-F4C260300E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1167334" cy="1325563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bg1">
                    <a:lumMod val="50000"/>
                  </a:schemeClr>
                </a:solidFill>
              </a:rPr>
              <a:t>Case study: Hilton Trinidad &amp; Conference Centre </a:t>
            </a:r>
            <a:endParaRPr lang="en-TT" sz="3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DB57C23D-1851-4C5D-B3D7-0B4766B7EF09}"/>
              </a:ext>
            </a:extLst>
          </p:cNvPr>
          <p:cNvCxnSpPr/>
          <p:nvPr/>
        </p:nvCxnSpPr>
        <p:spPr>
          <a:xfrm>
            <a:off x="747346" y="1710352"/>
            <a:ext cx="10946423" cy="0"/>
          </a:xfrm>
          <a:prstGeom prst="lin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CE900181-1379-43D6-88BB-109B8A9D1A63}"/>
              </a:ext>
            </a:extLst>
          </p:cNvPr>
          <p:cNvSpPr/>
          <p:nvPr/>
        </p:nvSpPr>
        <p:spPr>
          <a:xfrm>
            <a:off x="766669" y="1946736"/>
            <a:ext cx="2560319" cy="134829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TT" sz="3600" b="1" dirty="0"/>
              <a:t>15, 411 lbs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6241104-DFB7-46F5-AB86-C5D43180E74B}"/>
              </a:ext>
            </a:extLst>
          </p:cNvPr>
          <p:cNvSpPr/>
          <p:nvPr/>
        </p:nvSpPr>
        <p:spPr>
          <a:xfrm>
            <a:off x="747346" y="3351022"/>
            <a:ext cx="256031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TT" sz="2000" b="1" i="1" dirty="0">
                <a:solidFill>
                  <a:schemeClr val="accent2"/>
                </a:solidFill>
              </a:rPr>
              <a:t>Total food waste collected </a:t>
            </a:r>
            <a:endParaRPr lang="en-TT" sz="2000" b="1" dirty="0">
              <a:solidFill>
                <a:schemeClr val="accent2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FC70563-6AE2-40F3-9FE5-AF4912F1133C}"/>
              </a:ext>
            </a:extLst>
          </p:cNvPr>
          <p:cNvSpPr/>
          <p:nvPr/>
        </p:nvSpPr>
        <p:spPr>
          <a:xfrm>
            <a:off x="3555004" y="1946736"/>
            <a:ext cx="2560319" cy="134829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TT" sz="3600" b="1" dirty="0"/>
              <a:t>100%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AABB806-E94B-42A2-8BBF-49CB00998918}"/>
              </a:ext>
            </a:extLst>
          </p:cNvPr>
          <p:cNvSpPr/>
          <p:nvPr/>
        </p:nvSpPr>
        <p:spPr>
          <a:xfrm>
            <a:off x="3535681" y="3351022"/>
            <a:ext cx="256031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TT" sz="2000" b="1" i="1" dirty="0">
                <a:solidFill>
                  <a:schemeClr val="accent2"/>
                </a:solidFill>
              </a:rPr>
              <a:t>Total diverted from the landfill</a:t>
            </a:r>
            <a:endParaRPr lang="en-TT" sz="2000" b="1" dirty="0">
              <a:solidFill>
                <a:schemeClr val="accent2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2F59B38-D1BA-49AD-B9E3-7A88FF5FA0E2}"/>
              </a:ext>
            </a:extLst>
          </p:cNvPr>
          <p:cNvSpPr/>
          <p:nvPr/>
        </p:nvSpPr>
        <p:spPr>
          <a:xfrm>
            <a:off x="766669" y="4370946"/>
            <a:ext cx="2560319" cy="134829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TT" sz="3600" b="1" dirty="0"/>
              <a:t>170, 861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5242BE0-0F7A-48E9-8528-B8DAB61AADF4}"/>
              </a:ext>
            </a:extLst>
          </p:cNvPr>
          <p:cNvSpPr/>
          <p:nvPr/>
        </p:nvSpPr>
        <p:spPr>
          <a:xfrm>
            <a:off x="747346" y="5792758"/>
            <a:ext cx="256031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TT" sz="2000" b="1" i="1" dirty="0">
                <a:solidFill>
                  <a:schemeClr val="accent2"/>
                </a:solidFill>
              </a:rPr>
              <a:t>Total pounds of CO</a:t>
            </a:r>
            <a:r>
              <a:rPr lang="en-TT" sz="2000" b="1" i="1" baseline="-25000" dirty="0">
                <a:solidFill>
                  <a:schemeClr val="accent2"/>
                </a:solidFill>
              </a:rPr>
              <a:t>2</a:t>
            </a:r>
            <a:r>
              <a:rPr lang="en-TT" sz="2000" b="1" i="1" dirty="0">
                <a:solidFill>
                  <a:schemeClr val="accent2"/>
                </a:solidFill>
              </a:rPr>
              <a:t> saved per year</a:t>
            </a:r>
            <a:endParaRPr lang="en-TT" sz="2000" b="1" dirty="0">
              <a:solidFill>
                <a:schemeClr val="accent2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D221699-8E89-45D1-8468-1576B9FA5ADE}"/>
              </a:ext>
            </a:extLst>
          </p:cNvPr>
          <p:cNvSpPr/>
          <p:nvPr/>
        </p:nvSpPr>
        <p:spPr>
          <a:xfrm>
            <a:off x="3535681" y="4370946"/>
            <a:ext cx="2560319" cy="134829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TT" sz="3600" b="1" i="1" dirty="0"/>
              <a:t>10,017 lbs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6CDBA27-AFC9-41B4-A9FE-F77A6B05C02B}"/>
              </a:ext>
            </a:extLst>
          </p:cNvPr>
          <p:cNvSpPr/>
          <p:nvPr/>
        </p:nvSpPr>
        <p:spPr>
          <a:xfrm>
            <a:off x="3516358" y="5792758"/>
            <a:ext cx="256031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TT" sz="2000" b="1" i="1" dirty="0">
                <a:solidFill>
                  <a:schemeClr val="accent2"/>
                </a:solidFill>
              </a:rPr>
              <a:t>Total Compost</a:t>
            </a:r>
            <a:endParaRPr lang="en-TT" sz="2000" b="1" dirty="0">
              <a:solidFill>
                <a:schemeClr val="accent2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A55AFA1-EFC3-4CE0-866F-CA8DCC0CB81F}"/>
              </a:ext>
            </a:extLst>
          </p:cNvPr>
          <p:cNvSpPr/>
          <p:nvPr/>
        </p:nvSpPr>
        <p:spPr>
          <a:xfrm>
            <a:off x="7489724" y="3412577"/>
            <a:ext cx="40270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TT" sz="3200" b="1" dirty="0">
                <a:solidFill>
                  <a:schemeClr val="bg1">
                    <a:lumMod val="50000"/>
                  </a:schemeClr>
                </a:solidFill>
              </a:rPr>
              <a:t>(July 18-Sept 16, 2019)</a:t>
            </a:r>
          </a:p>
        </p:txBody>
      </p:sp>
    </p:spTree>
    <p:extLst>
      <p:ext uri="{BB962C8B-B14F-4D97-AF65-F5344CB8AC3E}">
        <p14:creationId xmlns:p14="http://schemas.microsoft.com/office/powerpoint/2010/main" val="1432070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950692"/>
            <a:ext cx="10515600" cy="665017"/>
          </a:xfrm>
        </p:spPr>
        <p:txBody>
          <a:bodyPr>
            <a:normAutofit/>
          </a:bodyPr>
          <a:lstStyle/>
          <a:p>
            <a:r>
              <a:rPr lang="en-US" sz="2000" dirty="0" smtClean="0"/>
              <a:t>	</a:t>
            </a:r>
            <a:r>
              <a:rPr lang="en-US" sz="2000" b="1" dirty="0" smtClean="0"/>
              <a:t>	</a:t>
            </a:r>
            <a:r>
              <a:rPr lang="en-US" sz="2400" b="1" dirty="0" smtClean="0">
                <a:solidFill>
                  <a:schemeClr val="accent2"/>
                </a:solidFill>
              </a:rPr>
              <a:t>Lessons </a:t>
            </a:r>
            <a:r>
              <a:rPr lang="en-US" sz="2400" b="1" dirty="0">
                <a:solidFill>
                  <a:schemeClr val="accent2"/>
                </a:solidFill>
              </a:rPr>
              <a:t>or guide to composting livestock manure and crop waste</a:t>
            </a:r>
            <a:endParaRPr lang="en-TT" sz="2400" b="1" dirty="0">
              <a:solidFill>
                <a:schemeClr val="accent2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127" y="1153651"/>
            <a:ext cx="10515600" cy="3570922"/>
          </a:xfrm>
        </p:spPr>
      </p:pic>
    </p:spTree>
    <p:extLst>
      <p:ext uri="{BB962C8B-B14F-4D97-AF65-F5344CB8AC3E}">
        <p14:creationId xmlns:p14="http://schemas.microsoft.com/office/powerpoint/2010/main" val="3246451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2927" y="4643920"/>
            <a:ext cx="10515600" cy="1037689"/>
          </a:xfrm>
        </p:spPr>
        <p:txBody>
          <a:bodyPr>
            <a:normAutofit/>
          </a:bodyPr>
          <a:lstStyle/>
          <a:p>
            <a:r>
              <a:rPr lang="en-029" sz="2000" dirty="0" smtClean="0"/>
              <a:t>				</a:t>
            </a:r>
            <a:r>
              <a:rPr lang="en-029" sz="2400" b="1" dirty="0" smtClean="0">
                <a:solidFill>
                  <a:schemeClr val="accent2"/>
                </a:solidFill>
              </a:rPr>
              <a:t>The farmer and his wife</a:t>
            </a:r>
            <a:endParaRPr lang="en-TT" sz="2400" b="1" dirty="0">
              <a:solidFill>
                <a:schemeClr val="accent2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0497" y="643370"/>
            <a:ext cx="3027806" cy="4351338"/>
          </a:xfrm>
        </p:spPr>
      </p:pic>
    </p:spTree>
    <p:extLst>
      <p:ext uri="{BB962C8B-B14F-4D97-AF65-F5344CB8AC3E}">
        <p14:creationId xmlns:p14="http://schemas.microsoft.com/office/powerpoint/2010/main" val="3433144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C135299D754FF4781B8541AB078C70B" ma:contentTypeVersion="17" ma:contentTypeDescription="Create a new document." ma:contentTypeScope="" ma:versionID="c5a456e6954e69c7a36b4a25b82e21a3">
  <xsd:schema xmlns:xsd="http://www.w3.org/2001/XMLSchema" xmlns:xs="http://www.w3.org/2001/XMLSchema" xmlns:p="http://schemas.microsoft.com/office/2006/metadata/properties" xmlns:ns2="59fe890c-a4e9-479d-8e3c-c08affbaa9c9" xmlns:ns3="9819227e-8548-4eb7-b1e4-6ff566d34bf2" targetNamespace="http://schemas.microsoft.com/office/2006/metadata/properties" ma:root="true" ma:fieldsID="be725a42f8bb0e096be2a1371a470e27" ns2:_="" ns3:_="">
    <xsd:import namespace="59fe890c-a4e9-479d-8e3c-c08affbaa9c9"/>
    <xsd:import namespace="9819227e-8548-4eb7-b1e4-6ff566d34bf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9fe890c-a4e9-479d-8e3c-c08affbaa9c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c7cee461-5b98-4b77-a444-72b56b8350a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Location" ma:index="24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19227e-8548-4eb7-b1e4-6ff566d34bf2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f1f7e745-5d2e-43fc-a49c-ebd143fbe9e8}" ma:internalName="TaxCatchAll" ma:showField="CatchAllData" ma:web="9819227e-8548-4eb7-b1e4-6ff566d34bf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9fe890c-a4e9-479d-8e3c-c08affbaa9c9">
      <Terms xmlns="http://schemas.microsoft.com/office/infopath/2007/PartnerControls"/>
    </lcf76f155ced4ddcb4097134ff3c332f>
    <TaxCatchAll xmlns="9819227e-8548-4eb7-b1e4-6ff566d34bf2" xsi:nil="true"/>
    <SharedWithUsers xmlns="9819227e-8548-4eb7-b1e4-6ff566d34bf2">
      <UserInfo>
        <DisplayName/>
        <AccountId xsi:nil="true"/>
        <AccountType/>
      </UserInfo>
    </SharedWithUsers>
    <MediaLengthInSeconds xmlns="59fe890c-a4e9-479d-8e3c-c08affbaa9c9" xsi:nil="true"/>
  </documentManagement>
</p:properties>
</file>

<file path=customXml/itemProps1.xml><?xml version="1.0" encoding="utf-8"?>
<ds:datastoreItem xmlns:ds="http://schemas.openxmlformats.org/officeDocument/2006/customXml" ds:itemID="{C03ADA73-B7D1-4132-B97E-23587245ED41}"/>
</file>

<file path=customXml/itemProps2.xml><?xml version="1.0" encoding="utf-8"?>
<ds:datastoreItem xmlns:ds="http://schemas.openxmlformats.org/officeDocument/2006/customXml" ds:itemID="{10FEECBC-E59E-48B0-B4FD-D0D089B54E8F}"/>
</file>

<file path=customXml/itemProps3.xml><?xml version="1.0" encoding="utf-8"?>
<ds:datastoreItem xmlns:ds="http://schemas.openxmlformats.org/officeDocument/2006/customXml" ds:itemID="{BD9A4041-AA6E-486D-8BB3-50E7E64374D0}"/>
</file>

<file path=docProps/app.xml><?xml version="1.0" encoding="utf-8"?>
<Properties xmlns="http://schemas.openxmlformats.org/officeDocument/2006/extended-properties" xmlns:vt="http://schemas.openxmlformats.org/officeDocument/2006/docPropsVTypes">
  <TotalTime>14609</TotalTime>
  <Words>159</Words>
  <Application>Microsoft Office PowerPoint</Application>
  <PresentationFormat>Widescreen</PresentationFormat>
  <Paragraphs>41</Paragraphs>
  <Slides>18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Office Theme</vt:lpstr>
      <vt:lpstr>     Mario Lewis                International Network of Innovative Partners for Sustainable Intelligent Systems             Inipsis</vt:lpstr>
      <vt:lpstr>  Food waste recycling methods and technologies for households</vt:lpstr>
      <vt:lpstr>PowerPoint Presentation</vt:lpstr>
      <vt:lpstr>PowerPoint Presentation</vt:lpstr>
      <vt:lpstr>PowerPoint Presentation</vt:lpstr>
      <vt:lpstr>PowerPoint Presentation</vt:lpstr>
      <vt:lpstr>Case study: Hilton Trinidad &amp; Conference Centre </vt:lpstr>
      <vt:lpstr>  Lessons or guide to composting livestock manure and crop waste</vt:lpstr>
      <vt:lpstr>    The farmer and his wife</vt:lpstr>
      <vt:lpstr>PowerPoint Presentation</vt:lpstr>
      <vt:lpstr>    Hourly rate   =   $000.00 Daily rate   =   $000.00 3-cubic feet   =   1 barrow 20-barrows   =   60-cubic feet 60 cubic feet =   1-pile  1 pile    =   $000.00 1 cubic foot   =   $000.00 Loss factor   =  20-50%</vt:lpstr>
      <vt:lpstr>  End-product feasibility: waste type, quality control, testing</vt:lpstr>
      <vt:lpstr>PowerPoint Presentation</vt:lpstr>
      <vt:lpstr>PowerPoint Presentation</vt:lpstr>
      <vt:lpstr>   Challenges and necessary measures</vt:lpstr>
      <vt:lpstr>    Water Heat Air Time</vt:lpstr>
      <vt:lpstr>    </vt:lpstr>
      <vt:lpstr>    Mario lewis    crf.ideas@gmail.com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Composting What?</dc:title>
  <dc:creator>Chaney St. Martin</dc:creator>
  <cp:lastModifiedBy>Chaney St. Martin</cp:lastModifiedBy>
  <cp:revision>76</cp:revision>
  <dcterms:created xsi:type="dcterms:W3CDTF">2022-08-04T04:08:25Z</dcterms:created>
  <dcterms:modified xsi:type="dcterms:W3CDTF">2022-08-17T16:20:05Z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0x0101005C135299D754FF4781B8541AB078C70B</vt:lpwstr>
  </property>
  <property fmtid="{D5CDD505-2E9C-101B-9397-08002B2CF9AE}" pid="3" name="Order">
    <vt:r8>47200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ComplianceAssetId">
    <vt:lpwstr/>
  </property>
  <property fmtid="{D5CDD505-2E9C-101B-9397-08002B2CF9AE}" pid="9" name="TemplateUrl">
    <vt:lpwstr/>
  </property>
  <property fmtid="{D5CDD505-2E9C-101B-9397-08002B2CF9AE}" pid="10" name="_ExtendedDescription">
    <vt:lpwstr/>
  </property>
  <property fmtid="{D5CDD505-2E9C-101B-9397-08002B2CF9AE}" pid="11" name="TriggerFlowInfo">
    <vt:lpwstr/>
  </property>
  <property fmtid="{D5CDD505-2E9C-101B-9397-08002B2CF9AE}" pid="12" name="MediaServiceImageTags">
    <vt:lpwstr/>
  </property>
</Properties>
</file>